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62" r:id="rId5"/>
    <p:sldId id="263" r:id="rId6"/>
    <p:sldId id="261" r:id="rId7"/>
    <p:sldId id="282" r:id="rId8"/>
    <p:sldId id="257" r:id="rId9"/>
    <p:sldId id="259" r:id="rId10"/>
    <p:sldId id="264" r:id="rId11"/>
    <p:sldId id="265" r:id="rId12"/>
    <p:sldId id="266" r:id="rId13"/>
    <p:sldId id="281" r:id="rId14"/>
    <p:sldId id="269" r:id="rId15"/>
    <p:sldId id="270" r:id="rId16"/>
    <p:sldId id="271" r:id="rId17"/>
    <p:sldId id="267" r:id="rId18"/>
    <p:sldId id="272" r:id="rId19"/>
    <p:sldId id="277" r:id="rId20"/>
    <p:sldId id="279" r:id="rId21"/>
    <p:sldId id="280" r:id="rId22"/>
    <p:sldId id="273" r:id="rId23"/>
    <p:sldId id="274" r:id="rId24"/>
    <p:sldId id="275" r:id="rId25"/>
    <p:sldId id="276" r:id="rId26"/>
    <p:sldId id="278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22" autoAdjust="0"/>
    <p:restoredTop sz="94660"/>
  </p:normalViewPr>
  <p:slideViewPr>
    <p:cSldViewPr snapToGrid="0">
      <p:cViewPr varScale="1">
        <p:scale>
          <a:sx n="74" d="100"/>
          <a:sy n="74" d="100"/>
        </p:scale>
        <p:origin x="86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2F215-5B1C-4E39-9E04-DA68452ED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9103E-DE4F-4867-BF4E-CD86223CC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F064A-741D-4DC2-8F5C-49FF3A4B2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29EFA-E61E-4677-A9D8-3C9159576645}" type="datetimeFigureOut">
              <a:rPr lang="de-AT" smtClean="0"/>
              <a:t>15.08.2023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96F49-B992-49EA-A5DD-20221D7C3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33B74-7BC7-40F2-A85E-D0566E005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AE56-DFFA-4764-970D-18C76A41A41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1678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07E77-C78D-4819-AB2F-8D1E3F25E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EEEE1-B3C7-41BF-AA09-1722C3336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6CC8-6A1C-4906-A300-D8C75ABA2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29EFA-E61E-4677-A9D8-3C9159576645}" type="datetimeFigureOut">
              <a:rPr lang="de-AT" smtClean="0"/>
              <a:t>15.08.2023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63976-CC21-4DFB-B6EF-5C9186212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15CFC-7A69-4C03-A5B7-0EB14F989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AE56-DFFA-4764-970D-18C76A41A41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1151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0EC5E8-D7B1-4541-B89E-297F080F17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DA5FC-A400-4205-9CC5-833EEB1E5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DAE98-A328-4E36-9154-313842E19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29EFA-E61E-4677-A9D8-3C9159576645}" type="datetimeFigureOut">
              <a:rPr lang="de-AT" smtClean="0"/>
              <a:t>15.08.2023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2769-7833-42AA-94B7-16BB7F225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373A4-B578-4602-B0D4-4516500A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AE56-DFFA-4764-970D-18C76A41A41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4141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C2E3-4203-4E31-A4A8-84C538A29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164B5-7769-42AE-8210-5D975CFCD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6AD48-A75B-4AAE-88E7-EB1F9DF78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29EFA-E61E-4677-A9D8-3C9159576645}" type="datetimeFigureOut">
              <a:rPr lang="de-AT" smtClean="0"/>
              <a:t>15.08.2023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AF951-1611-44D5-A27D-DEA03EE2E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D862B-4D73-44E1-BD6C-C55416E8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AE56-DFFA-4764-970D-18C76A41A41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02104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0653A-328F-4A72-8AA4-AE577834C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28E48-1274-4805-A415-D6D569B55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C800B-4430-4DB6-93DA-B269FAC33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29EFA-E61E-4677-A9D8-3C9159576645}" type="datetimeFigureOut">
              <a:rPr lang="de-AT" smtClean="0"/>
              <a:t>15.08.2023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035F2-E334-487B-95D7-BFD6CB312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6FA6C-2138-4956-AAA8-07E22604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AE56-DFFA-4764-970D-18C76A41A41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1771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B22F-4F4F-4CBD-9E7F-B92D8DD0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21EE6-BFC5-4F84-BFD8-B2F5FAAC1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5F9EE-A21B-4244-A3DA-15439D863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D1707-0208-4B6B-8582-1C9846E23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29EFA-E61E-4677-A9D8-3C9159576645}" type="datetimeFigureOut">
              <a:rPr lang="de-AT" smtClean="0"/>
              <a:t>15.08.2023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006D99-8144-40C7-9E59-42B74EB12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0C011-F1D4-48ED-855F-137CEE60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AE56-DFFA-4764-970D-18C76A41A41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6235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89357-7D62-44FB-B31B-12C25FCDD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5D568-6B0C-4301-8F84-5630A485C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352BCA-43F0-4A49-B402-8E8DFFCBC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EB7651-709B-4A34-9EAB-778986496B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04289-5E84-4AAF-BB7D-6524F60ACC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16186F-0700-4E72-AEF0-24D188BFD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29EFA-E61E-4677-A9D8-3C9159576645}" type="datetimeFigureOut">
              <a:rPr lang="de-AT" smtClean="0"/>
              <a:t>15.08.2023</a:t>
            </a:fld>
            <a:endParaRPr lang="de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27A51C-EE4C-4795-88DE-F7AA74DB6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8308F6-05CF-492C-A7A6-09CB7BCE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AE56-DFFA-4764-970D-18C76A41A41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383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E095E-1933-4BAB-B671-49EE01F8B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F79FC-C1E5-49DC-9492-3320F96D5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29EFA-E61E-4677-A9D8-3C9159576645}" type="datetimeFigureOut">
              <a:rPr lang="de-AT" smtClean="0"/>
              <a:t>15.08.2023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742A0-9EAA-4071-B169-AFABFFE20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DB997-1B1A-4F8C-9782-9D2973C6F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AE56-DFFA-4764-970D-18C76A41A41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1753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F7ADAE-8AC9-4A68-B8F1-F75EFA198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29EFA-E61E-4677-A9D8-3C9159576645}" type="datetimeFigureOut">
              <a:rPr lang="de-AT" smtClean="0"/>
              <a:t>15.08.2023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685ECE-2773-4068-A073-5FBCD780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F2206-00EC-4F84-9FCB-2CBD31F1E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AE56-DFFA-4764-970D-18C76A41A41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9538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7183-5C05-4AE0-A200-7936E725D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4B41D-4F8E-41E3-920C-F862B4178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707C80-C5D4-4524-A129-C715D6CCC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54552-B562-42AB-A976-77976FA33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29EFA-E61E-4677-A9D8-3C9159576645}" type="datetimeFigureOut">
              <a:rPr lang="de-AT" smtClean="0"/>
              <a:t>15.08.2023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65D7F-8AD1-49D3-99C7-9CBD0FF06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EAE1C-D340-4D91-92FD-B185B1390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AE56-DFFA-4764-970D-18C76A41A41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3984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24A23-3CF3-40A9-BA38-625707C50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65477F-57F9-4475-894F-BAB2507211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DBA42-A50F-4F44-8225-4B3CDD6347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E07A6B-6FEA-4B9A-B0B2-68FEF45C1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29EFA-E61E-4677-A9D8-3C9159576645}" type="datetimeFigureOut">
              <a:rPr lang="de-AT" smtClean="0"/>
              <a:t>15.08.2023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7B09A-A079-4D15-9E91-CA5AF781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C910-2BA4-4F73-A578-AC3294F24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AE56-DFFA-4764-970D-18C76A41A41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3697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0A4FFF-94AF-4AE5-BC39-FBD0BB5D4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49D2B-A3FA-4EA7-B552-BAC28F0BE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6B793-48E6-4F83-AEF7-7D5968E87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29EFA-E61E-4677-A9D8-3C9159576645}" type="datetimeFigureOut">
              <a:rPr lang="de-AT" smtClean="0"/>
              <a:t>15.08.2023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9A2DF-985E-444C-ADED-22369A690D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C046F-5073-426C-8DB2-C35A318D0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6AE56-DFFA-4764-970D-18C76A41A41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3679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EF4FF-0AD0-436B-86DD-3C8E8AC9B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P20 on Ag 100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903BA-F576-45AD-8F6E-2C9A415BA8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5105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01A3-84AC-4D09-8702-2F0875DC9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2HPc on Ag 100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10F2B-369D-4C64-A081-FFC7EA22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3395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36757-2037-480B-9AC6-04D47ECD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32" y="1023152"/>
            <a:ext cx="4818888" cy="4811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D554DE-52F4-4567-ABD9-A3862F2D48EF}"/>
              </a:ext>
            </a:extLst>
          </p:cNvPr>
          <p:cNvSpPr txBox="1"/>
          <p:nvPr/>
        </p:nvSpPr>
        <p:spPr>
          <a:xfrm>
            <a:off x="6550429" y="1023152"/>
            <a:ext cx="39236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3 </a:t>
            </a:r>
            <a:r>
              <a:rPr lang="de-AT" dirty="0" err="1"/>
              <a:t>dig</a:t>
            </a:r>
            <a:r>
              <a:rPr lang="de-AT" dirty="0"/>
              <a:t> -&gt; 30s/</a:t>
            </a:r>
            <a:r>
              <a:rPr lang="de-AT" dirty="0" err="1"/>
              <a:t>dig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0.52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Clear </a:t>
            </a:r>
            <a:r>
              <a:rPr lang="de-AT" dirty="0" err="1"/>
              <a:t>ordered</a:t>
            </a:r>
            <a:r>
              <a:rPr lang="de-AT" dirty="0"/>
              <a:t> </a:t>
            </a:r>
            <a:r>
              <a:rPr lang="de-AT" dirty="0" err="1"/>
              <a:t>structure</a:t>
            </a:r>
            <a:r>
              <a:rPr lang="de-AT" dirty="0"/>
              <a:t> visible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rotation</a:t>
            </a:r>
            <a:r>
              <a:rPr lang="de-AT" dirty="0"/>
              <a:t> </a:t>
            </a:r>
            <a:r>
              <a:rPr lang="de-AT" dirty="0" err="1"/>
              <a:t>approx</a:t>
            </a:r>
            <a:r>
              <a:rPr lang="de-AT" dirty="0"/>
              <a:t>. 30° relative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substrate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07956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90C43-BB2E-4052-8FF6-8E7F4DFD5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69" y="1510646"/>
            <a:ext cx="3850030" cy="3836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BC2C62-63CC-4646-8DB1-8021B6D84925}"/>
              </a:ext>
            </a:extLst>
          </p:cNvPr>
          <p:cNvSpPr txBox="1"/>
          <p:nvPr/>
        </p:nvSpPr>
        <p:spPr>
          <a:xfrm>
            <a:off x="565265" y="714894"/>
            <a:ext cx="314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-0.7 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7D000-0FDD-4AD1-8EDD-0FE037C08799}"/>
              </a:ext>
            </a:extLst>
          </p:cNvPr>
          <p:cNvSpPr txBox="1"/>
          <p:nvPr/>
        </p:nvSpPr>
        <p:spPr>
          <a:xfrm>
            <a:off x="4923905" y="899560"/>
            <a:ext cx="314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-0.05 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1F5C7A-FCF6-4AE8-88C0-B9D81DCB1CB1}"/>
              </a:ext>
            </a:extLst>
          </p:cNvPr>
          <p:cNvSpPr txBox="1"/>
          <p:nvPr/>
        </p:nvSpPr>
        <p:spPr>
          <a:xfrm>
            <a:off x="8484524" y="899560"/>
            <a:ext cx="314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0.77 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A141FE-F509-4BAB-ADF7-C11695FA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087" y="1503020"/>
            <a:ext cx="3850029" cy="38443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AF93D7-BD45-4CCF-AFEE-C49BBA25E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150" y="1510646"/>
            <a:ext cx="3818958" cy="38443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BA31F6-EA01-43A0-A24D-D7EE6B287BB9}"/>
              </a:ext>
            </a:extLst>
          </p:cNvPr>
          <p:cNvSpPr txBox="1"/>
          <p:nvPr/>
        </p:nvSpPr>
        <p:spPr>
          <a:xfrm>
            <a:off x="565265" y="5636029"/>
            <a:ext cx="3850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LUMO </a:t>
            </a:r>
            <a:r>
              <a:rPr lang="de-AT" dirty="0" err="1"/>
              <a:t>visable</a:t>
            </a:r>
            <a:r>
              <a:rPr lang="de-AT" dirty="0"/>
              <a:t> </a:t>
            </a:r>
            <a:r>
              <a:rPr lang="de-AT" dirty="0" err="1"/>
              <a:t>near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fermi</a:t>
            </a:r>
            <a:r>
              <a:rPr lang="de-AT" dirty="0"/>
              <a:t> </a:t>
            </a:r>
            <a:r>
              <a:rPr lang="de-AT" dirty="0" err="1"/>
              <a:t>level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65201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2748B-ABBE-4327-980F-34A08D65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32" y="1160214"/>
            <a:ext cx="4705350" cy="4705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D516A8-749E-4A72-9850-A94EAE5A8E9B}"/>
              </a:ext>
            </a:extLst>
          </p:cNvPr>
          <p:cNvSpPr txBox="1"/>
          <p:nvPr/>
        </p:nvSpPr>
        <p:spPr>
          <a:xfrm>
            <a:off x="1057013" y="352338"/>
            <a:ext cx="1963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0.7 V</a:t>
            </a:r>
          </a:p>
          <a:p>
            <a:endParaRPr lang="de-A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DC81D-830E-4077-95BC-1B0F51983F63}"/>
              </a:ext>
            </a:extLst>
          </p:cNvPr>
          <p:cNvSpPr txBox="1"/>
          <p:nvPr/>
        </p:nvSpPr>
        <p:spPr>
          <a:xfrm>
            <a:off x="6509857" y="1073791"/>
            <a:ext cx="2416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Two</a:t>
            </a:r>
            <a:r>
              <a:rPr lang="de-AT" dirty="0"/>
              <a:t> </a:t>
            </a:r>
            <a:r>
              <a:rPr lang="de-AT" dirty="0" err="1"/>
              <a:t>axis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alignment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Lumo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7E37D6-814D-4013-8FE1-B1AC3EBE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63" y="2910979"/>
            <a:ext cx="3374035" cy="33740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CF5A1E-93D2-46F2-8220-966650083B0E}"/>
              </a:ext>
            </a:extLst>
          </p:cNvPr>
          <p:cNvSpPr txBox="1"/>
          <p:nvPr/>
        </p:nvSpPr>
        <p:spPr>
          <a:xfrm>
            <a:off x="6702804" y="6425967"/>
            <a:ext cx="201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0.1 V</a:t>
            </a:r>
          </a:p>
        </p:txBody>
      </p:sp>
    </p:spTree>
    <p:extLst>
      <p:ext uri="{BB962C8B-B14F-4D97-AF65-F5344CB8AC3E}">
        <p14:creationId xmlns:p14="http://schemas.microsoft.com/office/powerpoint/2010/main" val="94170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E9C87-63FA-40D3-B918-D205DA6E8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2" y="671127"/>
            <a:ext cx="5506218" cy="5515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53257F-19F0-4CC7-8634-1F414860D8EE}"/>
              </a:ext>
            </a:extLst>
          </p:cNvPr>
          <p:cNvSpPr txBox="1"/>
          <p:nvPr/>
        </p:nvSpPr>
        <p:spPr>
          <a:xfrm>
            <a:off x="6916189" y="914400"/>
            <a:ext cx="43558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-0.10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Submonolayer-monolayer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Lack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islands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Not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Phase?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Four</a:t>
            </a:r>
            <a:r>
              <a:rPr lang="de-AT" dirty="0"/>
              <a:t> </a:t>
            </a:r>
            <a:r>
              <a:rPr lang="de-AT" dirty="0" err="1"/>
              <a:t>leaf</a:t>
            </a:r>
            <a:r>
              <a:rPr lang="de-AT" dirty="0"/>
              <a:t> feature </a:t>
            </a:r>
            <a:r>
              <a:rPr lang="de-AT" dirty="0" err="1"/>
              <a:t>with</a:t>
            </a:r>
            <a:r>
              <a:rPr lang="de-AT" dirty="0"/>
              <a:t> a </a:t>
            </a:r>
            <a:r>
              <a:rPr lang="de-AT" dirty="0" err="1"/>
              <a:t>depression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middle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positive </a:t>
            </a:r>
            <a:r>
              <a:rPr lang="de-AT" dirty="0" err="1"/>
              <a:t>polarisation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Asymmetric</a:t>
            </a:r>
            <a:r>
              <a:rPr lang="de-AT" dirty="0"/>
              <a:t> LUMOs </a:t>
            </a:r>
            <a:r>
              <a:rPr lang="de-AT" dirty="0" err="1"/>
              <a:t>visable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negative </a:t>
            </a:r>
            <a:r>
              <a:rPr lang="de-AT" dirty="0" err="1"/>
              <a:t>polarisation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LUMOS </a:t>
            </a:r>
            <a:r>
              <a:rPr lang="de-AT" dirty="0" err="1"/>
              <a:t>degenerate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two</a:t>
            </a:r>
            <a:r>
              <a:rPr lang="de-AT" dirty="0"/>
              <a:t> </a:t>
            </a:r>
            <a:r>
              <a:rPr lang="de-AT" dirty="0" err="1"/>
              <a:t>clearly</a:t>
            </a:r>
            <a:r>
              <a:rPr lang="de-AT" dirty="0"/>
              <a:t> visible </a:t>
            </a:r>
            <a:r>
              <a:rPr lang="de-AT" dirty="0" err="1"/>
              <a:t>orientations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2HPc </a:t>
            </a:r>
            <a:r>
              <a:rPr lang="de-AT" dirty="0" err="1"/>
              <a:t>aranged</a:t>
            </a:r>
            <a:r>
              <a:rPr lang="de-AT" dirty="0"/>
              <a:t> so </a:t>
            </a:r>
            <a:r>
              <a:rPr lang="de-AT" dirty="0" err="1"/>
              <a:t>that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benzene</a:t>
            </a:r>
            <a:r>
              <a:rPr lang="de-AT" dirty="0"/>
              <a:t> ring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one</a:t>
            </a:r>
            <a:r>
              <a:rPr lang="de-AT" dirty="0"/>
              <a:t> </a:t>
            </a:r>
            <a:r>
              <a:rPr lang="de-AT" dirty="0" err="1"/>
              <a:t>molecule</a:t>
            </a:r>
            <a:r>
              <a:rPr lang="de-AT" dirty="0"/>
              <a:t> </a:t>
            </a:r>
            <a:r>
              <a:rPr lang="de-AT" dirty="0" err="1"/>
              <a:t>points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benzene</a:t>
            </a:r>
            <a:r>
              <a:rPr lang="de-AT" dirty="0"/>
              <a:t> ring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neares</a:t>
            </a:r>
            <a:r>
              <a:rPr lang="de-AT" dirty="0"/>
              <a:t> </a:t>
            </a:r>
            <a:r>
              <a:rPr lang="de-AT" dirty="0" err="1"/>
              <a:t>neighbor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91541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00602-B227-4651-849D-51451539AF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MgO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637B0-9DCF-4702-A955-C56FE6ED44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64722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661AC6-2002-49A0-B833-26B2C0C01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93" y="1259378"/>
            <a:ext cx="4358501" cy="43392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6EDE50-B62E-4CC7-8552-02B9F71D3528}"/>
              </a:ext>
            </a:extLst>
          </p:cNvPr>
          <p:cNvSpPr txBox="1"/>
          <p:nvPr/>
        </p:nvSpPr>
        <p:spPr>
          <a:xfrm>
            <a:off x="623593" y="631767"/>
            <a:ext cx="376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3.5 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D81F11-8890-4F2C-85E3-F28C8AA52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356" y="-223465"/>
            <a:ext cx="4358501" cy="4358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FF0329-D540-4021-AABE-DB45D3807AA4}"/>
              </a:ext>
            </a:extLst>
          </p:cNvPr>
          <p:cNvSpPr txBox="1"/>
          <p:nvPr/>
        </p:nvSpPr>
        <p:spPr>
          <a:xfrm>
            <a:off x="5818909" y="5104015"/>
            <a:ext cx="4788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MgO </a:t>
            </a:r>
            <a:r>
              <a:rPr lang="de-AT" dirty="0" err="1"/>
              <a:t>makro</a:t>
            </a:r>
            <a:r>
              <a:rPr lang="de-AT" dirty="0"/>
              <a:t> </a:t>
            </a:r>
            <a:r>
              <a:rPr lang="de-AT" dirty="0" err="1"/>
              <a:t>crystal</a:t>
            </a:r>
            <a:r>
              <a:rPr lang="de-AT" dirty="0"/>
              <a:t> </a:t>
            </a:r>
            <a:r>
              <a:rPr lang="de-AT" dirty="0" err="1"/>
              <a:t>structure</a:t>
            </a:r>
            <a:r>
              <a:rPr lang="de-AT" dirty="0"/>
              <a:t> </a:t>
            </a:r>
            <a:r>
              <a:rPr lang="de-AT" dirty="0" err="1"/>
              <a:t>visiable</a:t>
            </a:r>
            <a:r>
              <a:rPr lang="de-A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Rectangular</a:t>
            </a:r>
            <a:r>
              <a:rPr lang="de-AT" dirty="0"/>
              <a:t> </a:t>
            </a:r>
            <a:r>
              <a:rPr lang="de-AT" dirty="0" err="1"/>
              <a:t>Plateau´s</a:t>
            </a:r>
            <a:r>
              <a:rPr lang="de-AT" dirty="0"/>
              <a:t> </a:t>
            </a:r>
          </a:p>
        </p:txBody>
      </p:sp>
      <p:pic>
        <p:nvPicPr>
          <p:cNvPr id="2" name="Picture 45">
            <a:extLst>
              <a:ext uri="{FF2B5EF4-FFF2-40B4-BE49-F238E27FC236}">
                <a16:creationId xmlns:a16="http://schemas.microsoft.com/office/drawing/2014/main" id="{7C3FC98C-2980-112D-7BA4-EE09110A5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143" y="3272400"/>
            <a:ext cx="313200" cy="3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65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A274-A629-4E3C-B471-3618E45A9E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2HPc on Mg0/Ag100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BCFFC8-A3AA-4604-B6CF-5CF24196BA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75098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3BB5-0185-409C-804C-7C68789F0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2HPc/MgO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A4FBE-2180-498A-AA67-3F1BEBE5B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1800" dirty="0" err="1"/>
              <a:t>Structure</a:t>
            </a:r>
            <a:r>
              <a:rPr lang="de-AT" sz="1800" dirty="0"/>
              <a:t>: </a:t>
            </a:r>
            <a:r>
              <a:rPr lang="de-AT" sz="1800" dirty="0" err="1"/>
              <a:t>Superlattice</a:t>
            </a:r>
            <a:r>
              <a:rPr lang="de-AT" sz="1800" dirty="0"/>
              <a:t> + </a:t>
            </a:r>
            <a:r>
              <a:rPr lang="de-AT" sz="1800" dirty="0" err="1"/>
              <a:t>oreintation</a:t>
            </a:r>
            <a:r>
              <a:rPr lang="de-AT" sz="1800" dirty="0"/>
              <a:t> </a:t>
            </a:r>
            <a:r>
              <a:rPr lang="de-AT" sz="1800" dirty="0" err="1"/>
              <a:t>clear</a:t>
            </a:r>
            <a:r>
              <a:rPr lang="de-AT" sz="1800" dirty="0"/>
              <a:t> and </a:t>
            </a:r>
            <a:r>
              <a:rPr lang="de-AT" sz="1800" dirty="0" err="1"/>
              <a:t>good</a:t>
            </a:r>
            <a:r>
              <a:rPr lang="de-AT" sz="1800" dirty="0"/>
              <a:t> LEED </a:t>
            </a:r>
            <a:r>
              <a:rPr lang="de-AT" sz="1800" dirty="0" err="1"/>
              <a:t>images</a:t>
            </a:r>
            <a:r>
              <a:rPr lang="de-AT" sz="1800" dirty="0"/>
              <a:t>, </a:t>
            </a:r>
            <a:r>
              <a:rPr lang="de-AT" sz="1800" dirty="0">
                <a:solidFill>
                  <a:srgbClr val="FF0000"/>
                </a:solidFill>
              </a:rPr>
              <a:t>large </a:t>
            </a:r>
            <a:r>
              <a:rPr lang="de-AT" sz="1800" dirty="0" err="1">
                <a:solidFill>
                  <a:srgbClr val="FF0000"/>
                </a:solidFill>
              </a:rPr>
              <a:t>scale</a:t>
            </a:r>
            <a:r>
              <a:rPr lang="de-AT" sz="1800" dirty="0">
                <a:solidFill>
                  <a:srgbClr val="FF0000"/>
                </a:solidFill>
              </a:rPr>
              <a:t> </a:t>
            </a:r>
            <a:r>
              <a:rPr lang="de-AT" sz="1800" dirty="0" err="1">
                <a:solidFill>
                  <a:srgbClr val="FF0000"/>
                </a:solidFill>
              </a:rPr>
              <a:t>distribution</a:t>
            </a:r>
            <a:r>
              <a:rPr lang="de-AT" sz="1800" dirty="0">
                <a:solidFill>
                  <a:srgbClr val="FF0000"/>
                </a:solidFill>
              </a:rPr>
              <a:t> </a:t>
            </a:r>
            <a:r>
              <a:rPr lang="de-AT" sz="1800" dirty="0" err="1">
                <a:solidFill>
                  <a:srgbClr val="FF0000"/>
                </a:solidFill>
              </a:rPr>
              <a:t>of</a:t>
            </a:r>
            <a:r>
              <a:rPr lang="de-AT" sz="1800" dirty="0">
                <a:solidFill>
                  <a:srgbClr val="FF0000"/>
                </a:solidFill>
              </a:rPr>
              <a:t> different </a:t>
            </a:r>
            <a:r>
              <a:rPr lang="de-AT" sz="1800" dirty="0" err="1">
                <a:solidFill>
                  <a:srgbClr val="FF0000"/>
                </a:solidFill>
              </a:rPr>
              <a:t>molecular</a:t>
            </a:r>
            <a:r>
              <a:rPr lang="de-AT" sz="1800" dirty="0">
                <a:solidFill>
                  <a:srgbClr val="FF0000"/>
                </a:solidFill>
              </a:rPr>
              <a:t> </a:t>
            </a:r>
            <a:r>
              <a:rPr lang="de-AT" sz="1800" dirty="0" err="1">
                <a:solidFill>
                  <a:srgbClr val="FF0000"/>
                </a:solidFill>
              </a:rPr>
              <a:t>species</a:t>
            </a:r>
            <a:r>
              <a:rPr lang="de-AT" sz="1800" dirty="0">
                <a:solidFill>
                  <a:srgbClr val="FF0000"/>
                </a:solidFill>
              </a:rPr>
              <a:t> not </a:t>
            </a:r>
            <a:r>
              <a:rPr lang="de-AT" sz="1800" dirty="0" err="1">
                <a:solidFill>
                  <a:srgbClr val="FF0000"/>
                </a:solidFill>
              </a:rPr>
              <a:t>known</a:t>
            </a:r>
            <a:endParaRPr lang="de-AT" sz="1800" dirty="0">
              <a:solidFill>
                <a:srgbClr val="FF0000"/>
              </a:solidFill>
            </a:endParaRPr>
          </a:p>
          <a:p>
            <a:r>
              <a:rPr lang="de-AT" sz="1800" dirty="0" err="1"/>
              <a:t>Atleast</a:t>
            </a:r>
            <a:r>
              <a:rPr lang="de-AT" sz="1800" dirty="0"/>
              <a:t> 3 </a:t>
            </a:r>
            <a:r>
              <a:rPr lang="de-AT" sz="1800" dirty="0" err="1"/>
              <a:t>molecular</a:t>
            </a:r>
            <a:r>
              <a:rPr lang="de-AT" sz="1800" dirty="0"/>
              <a:t> </a:t>
            </a:r>
            <a:r>
              <a:rPr lang="de-AT" sz="1800" dirty="0" err="1"/>
              <a:t>species</a:t>
            </a:r>
            <a:r>
              <a:rPr lang="de-AT" sz="1800" dirty="0"/>
              <a:t>, ‚normal‘, </a:t>
            </a:r>
            <a:r>
              <a:rPr lang="de-AT" sz="1800" dirty="0" err="1"/>
              <a:t>bright</a:t>
            </a:r>
            <a:r>
              <a:rPr lang="de-AT" sz="1800" dirty="0"/>
              <a:t> and extra </a:t>
            </a:r>
            <a:r>
              <a:rPr lang="de-AT" sz="1800" dirty="0" err="1"/>
              <a:t>bright</a:t>
            </a:r>
            <a:endParaRPr lang="de-AT" sz="1800" dirty="0"/>
          </a:p>
          <a:p>
            <a:pPr lvl="1"/>
            <a:r>
              <a:rPr lang="de-AT" sz="1400" dirty="0"/>
              <a:t>Normal: </a:t>
            </a:r>
            <a:r>
              <a:rPr lang="de-AT" sz="1400" dirty="0" err="1"/>
              <a:t>presumably</a:t>
            </a:r>
            <a:r>
              <a:rPr lang="de-AT" sz="1400" dirty="0"/>
              <a:t> </a:t>
            </a:r>
            <a:r>
              <a:rPr lang="de-AT" sz="1400" dirty="0" err="1"/>
              <a:t>uncharged</a:t>
            </a:r>
            <a:endParaRPr lang="de-AT" sz="1400" dirty="0"/>
          </a:p>
          <a:p>
            <a:pPr lvl="1"/>
            <a:r>
              <a:rPr lang="de-AT" sz="1400" dirty="0"/>
              <a:t>Bright: STS + </a:t>
            </a:r>
            <a:r>
              <a:rPr lang="de-AT" sz="1400" dirty="0" err="1"/>
              <a:t>dI</a:t>
            </a:r>
            <a:r>
              <a:rPr lang="de-AT" sz="1400" dirty="0"/>
              <a:t>/</a:t>
            </a:r>
            <a:r>
              <a:rPr lang="de-AT" sz="1400" dirty="0" err="1"/>
              <a:t>dV</a:t>
            </a:r>
            <a:r>
              <a:rPr lang="de-AT" sz="1400" dirty="0"/>
              <a:t> </a:t>
            </a:r>
            <a:r>
              <a:rPr lang="de-AT" sz="1400" dirty="0" err="1"/>
              <a:t>indicate</a:t>
            </a:r>
            <a:r>
              <a:rPr lang="de-AT" sz="1400" dirty="0"/>
              <a:t> </a:t>
            </a:r>
            <a:r>
              <a:rPr lang="de-AT" sz="1400" dirty="0" err="1"/>
              <a:t>most</a:t>
            </a:r>
            <a:r>
              <a:rPr lang="de-AT" sz="1400" dirty="0"/>
              <a:t> </a:t>
            </a:r>
            <a:r>
              <a:rPr lang="de-AT" sz="1400" dirty="0" err="1"/>
              <a:t>likely</a:t>
            </a:r>
            <a:r>
              <a:rPr lang="de-AT" sz="1400" dirty="0"/>
              <a:t> </a:t>
            </a:r>
            <a:r>
              <a:rPr lang="de-AT" sz="1400" dirty="0" err="1"/>
              <a:t>singlycharged</a:t>
            </a:r>
            <a:r>
              <a:rPr lang="de-AT" sz="1400" dirty="0"/>
              <a:t> </a:t>
            </a:r>
            <a:r>
              <a:rPr lang="de-AT" sz="1400" dirty="0" err="1"/>
              <a:t>with</a:t>
            </a:r>
            <a:r>
              <a:rPr lang="de-AT" sz="1400" dirty="0"/>
              <a:t> SOMO/SUMO </a:t>
            </a:r>
            <a:r>
              <a:rPr lang="de-AT" sz="1400" dirty="0" err="1"/>
              <a:t>splitting</a:t>
            </a:r>
            <a:r>
              <a:rPr lang="de-AT" sz="1400" dirty="0"/>
              <a:t> -&gt; </a:t>
            </a:r>
            <a:r>
              <a:rPr lang="de-AT" sz="1600" dirty="0" err="1">
                <a:solidFill>
                  <a:srgbClr val="FF0000"/>
                </a:solidFill>
              </a:rPr>
              <a:t>Why</a:t>
            </a:r>
            <a:r>
              <a:rPr lang="de-AT" sz="1600" dirty="0">
                <a:solidFill>
                  <a:srgbClr val="FF0000"/>
                </a:solidFill>
              </a:rPr>
              <a:t> 4-fold </a:t>
            </a:r>
            <a:r>
              <a:rPr lang="de-AT" sz="1600" dirty="0" err="1">
                <a:solidFill>
                  <a:srgbClr val="FF0000"/>
                </a:solidFill>
              </a:rPr>
              <a:t>symmetry</a:t>
            </a:r>
            <a:r>
              <a:rPr lang="de-AT" sz="1600" dirty="0">
                <a:solidFill>
                  <a:srgbClr val="FF0000"/>
                </a:solidFill>
              </a:rPr>
              <a:t> </a:t>
            </a:r>
            <a:r>
              <a:rPr lang="de-AT" sz="1600" dirty="0" err="1">
                <a:solidFill>
                  <a:srgbClr val="FF0000"/>
                </a:solidFill>
              </a:rPr>
              <a:t>when</a:t>
            </a:r>
            <a:r>
              <a:rPr lang="de-AT" sz="1600" dirty="0">
                <a:solidFill>
                  <a:srgbClr val="FF0000"/>
                </a:solidFill>
              </a:rPr>
              <a:t> LUMO </a:t>
            </a:r>
            <a:r>
              <a:rPr lang="de-AT" sz="1600" dirty="0" err="1">
                <a:solidFill>
                  <a:srgbClr val="FF0000"/>
                </a:solidFill>
              </a:rPr>
              <a:t>only</a:t>
            </a:r>
            <a:r>
              <a:rPr lang="de-AT" sz="1600" dirty="0">
                <a:solidFill>
                  <a:srgbClr val="FF0000"/>
                </a:solidFill>
              </a:rPr>
              <a:t> </a:t>
            </a:r>
            <a:r>
              <a:rPr lang="de-AT" sz="1600" dirty="0" err="1">
                <a:solidFill>
                  <a:srgbClr val="FF0000"/>
                </a:solidFill>
              </a:rPr>
              <a:t>has</a:t>
            </a:r>
            <a:r>
              <a:rPr lang="de-AT" sz="1600" dirty="0">
                <a:solidFill>
                  <a:srgbClr val="FF0000"/>
                </a:solidFill>
              </a:rPr>
              <a:t> 2-fold </a:t>
            </a:r>
            <a:r>
              <a:rPr lang="de-AT" sz="1600" dirty="0" err="1">
                <a:solidFill>
                  <a:srgbClr val="FF0000"/>
                </a:solidFill>
              </a:rPr>
              <a:t>symmetry</a:t>
            </a:r>
            <a:r>
              <a:rPr lang="de-AT" sz="1600" dirty="0">
                <a:solidFill>
                  <a:srgbClr val="FF0000"/>
                </a:solidFill>
              </a:rPr>
              <a:t>?</a:t>
            </a:r>
          </a:p>
          <a:p>
            <a:pPr lvl="1"/>
            <a:r>
              <a:rPr lang="de-AT" sz="1400" dirty="0"/>
              <a:t>extra </a:t>
            </a:r>
            <a:r>
              <a:rPr lang="de-AT" sz="1400" dirty="0" err="1"/>
              <a:t>bright</a:t>
            </a:r>
            <a:r>
              <a:rPr lang="de-AT" sz="1400" dirty="0"/>
              <a:t>: </a:t>
            </a:r>
            <a:r>
              <a:rPr lang="de-AT" sz="1400" dirty="0" err="1"/>
              <a:t>very</a:t>
            </a:r>
            <a:r>
              <a:rPr lang="de-AT" sz="1400" dirty="0"/>
              <a:t> </a:t>
            </a:r>
            <a:r>
              <a:rPr lang="de-AT" sz="1400" dirty="0" err="1"/>
              <a:t>similar</a:t>
            </a:r>
            <a:r>
              <a:rPr lang="de-AT" sz="1400" dirty="0"/>
              <a:t> in </a:t>
            </a:r>
            <a:r>
              <a:rPr lang="de-AT" sz="1400" dirty="0" err="1"/>
              <a:t>structure</a:t>
            </a:r>
            <a:r>
              <a:rPr lang="de-AT" sz="1400" dirty="0"/>
              <a:t> </a:t>
            </a:r>
            <a:r>
              <a:rPr lang="de-AT" sz="1400" dirty="0" err="1"/>
              <a:t>as</a:t>
            </a:r>
            <a:r>
              <a:rPr lang="de-AT" sz="1400" dirty="0"/>
              <a:t> </a:t>
            </a:r>
            <a:r>
              <a:rPr lang="de-AT" sz="1400" dirty="0" err="1"/>
              <a:t>bright</a:t>
            </a:r>
            <a:r>
              <a:rPr lang="de-AT" sz="1400" dirty="0"/>
              <a:t> </a:t>
            </a:r>
            <a:r>
              <a:rPr lang="de-AT" sz="1400" dirty="0" err="1"/>
              <a:t>molecues</a:t>
            </a:r>
            <a:r>
              <a:rPr lang="de-AT" sz="1400" dirty="0"/>
              <a:t> but different </a:t>
            </a:r>
            <a:r>
              <a:rPr lang="de-AT" sz="1400" dirty="0" err="1"/>
              <a:t>dependence</a:t>
            </a:r>
            <a:r>
              <a:rPr lang="de-AT" sz="1400" dirty="0"/>
              <a:t> on </a:t>
            </a:r>
            <a:r>
              <a:rPr lang="de-AT" sz="1400" dirty="0" err="1"/>
              <a:t>bias</a:t>
            </a:r>
            <a:r>
              <a:rPr lang="de-AT" sz="1400" dirty="0"/>
              <a:t>, </a:t>
            </a:r>
            <a:r>
              <a:rPr lang="de-AT" sz="1400" dirty="0" err="1"/>
              <a:t>could</a:t>
            </a:r>
            <a:r>
              <a:rPr lang="de-AT" sz="1400" dirty="0"/>
              <a:t> </a:t>
            </a:r>
            <a:r>
              <a:rPr lang="de-AT" sz="1400" dirty="0" err="1"/>
              <a:t>be</a:t>
            </a:r>
            <a:r>
              <a:rPr lang="de-AT" sz="1400" dirty="0"/>
              <a:t> </a:t>
            </a:r>
            <a:r>
              <a:rPr lang="de-AT" sz="1400" dirty="0" err="1"/>
              <a:t>defects</a:t>
            </a:r>
            <a:r>
              <a:rPr lang="de-AT" sz="1400" dirty="0"/>
              <a:t>, </a:t>
            </a:r>
            <a:r>
              <a:rPr lang="de-AT" sz="1400" dirty="0" err="1"/>
              <a:t>metallation</a:t>
            </a:r>
            <a:r>
              <a:rPr lang="de-AT" sz="1400" dirty="0"/>
              <a:t>,… </a:t>
            </a:r>
            <a:r>
              <a:rPr lang="de-AT" sz="1400" dirty="0" err="1">
                <a:solidFill>
                  <a:srgbClr val="FF0000"/>
                </a:solidFill>
              </a:rPr>
              <a:t>cannot</a:t>
            </a:r>
            <a:r>
              <a:rPr lang="de-AT" sz="1400" dirty="0">
                <a:solidFill>
                  <a:srgbClr val="FF0000"/>
                </a:solidFill>
              </a:rPr>
              <a:t> </a:t>
            </a:r>
            <a:r>
              <a:rPr lang="de-AT" sz="1400" dirty="0" err="1">
                <a:solidFill>
                  <a:srgbClr val="FF0000"/>
                </a:solidFill>
              </a:rPr>
              <a:t>tell</a:t>
            </a:r>
            <a:r>
              <a:rPr lang="de-AT" sz="1400" dirty="0">
                <a:solidFill>
                  <a:srgbClr val="FF0000"/>
                </a:solidFill>
              </a:rPr>
              <a:t> </a:t>
            </a:r>
            <a:r>
              <a:rPr lang="de-AT" sz="1400" dirty="0" err="1">
                <a:solidFill>
                  <a:srgbClr val="FF0000"/>
                </a:solidFill>
              </a:rPr>
              <a:t>with</a:t>
            </a:r>
            <a:r>
              <a:rPr lang="de-AT" sz="1400" dirty="0">
                <a:solidFill>
                  <a:srgbClr val="FF0000"/>
                </a:solidFill>
              </a:rPr>
              <a:t> </a:t>
            </a:r>
            <a:r>
              <a:rPr lang="de-AT" sz="1400" dirty="0" err="1">
                <a:solidFill>
                  <a:srgbClr val="FF0000"/>
                </a:solidFill>
              </a:rPr>
              <a:t>our</a:t>
            </a:r>
            <a:r>
              <a:rPr lang="de-AT" sz="1400" dirty="0">
                <a:solidFill>
                  <a:srgbClr val="FF0000"/>
                </a:solidFill>
              </a:rPr>
              <a:t> </a:t>
            </a:r>
            <a:r>
              <a:rPr lang="de-AT" sz="1400" dirty="0" err="1">
                <a:solidFill>
                  <a:srgbClr val="FF0000"/>
                </a:solidFill>
              </a:rPr>
              <a:t>data</a:t>
            </a:r>
            <a:endParaRPr lang="de-AT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041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E706DD-357E-4AF1-8349-2633AC90E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55" y="883379"/>
            <a:ext cx="4705350" cy="4705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81492-B822-4EBE-8B7C-4E3ECDDC1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593" y="883379"/>
            <a:ext cx="4705350" cy="4705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9152C-B546-45EB-AA14-927E5DF4687F}"/>
              </a:ext>
            </a:extLst>
          </p:cNvPr>
          <p:cNvSpPr txBox="1"/>
          <p:nvPr/>
        </p:nvSpPr>
        <p:spPr>
          <a:xfrm>
            <a:off x="2021747" y="394283"/>
            <a:ext cx="922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0.21 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AD911-098F-4EEA-9030-B2D946C2723E}"/>
              </a:ext>
            </a:extLst>
          </p:cNvPr>
          <p:cNvSpPr txBox="1"/>
          <p:nvPr/>
        </p:nvSpPr>
        <p:spPr>
          <a:xfrm>
            <a:off x="6895750" y="394283"/>
            <a:ext cx="114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0.2 V</a:t>
            </a:r>
          </a:p>
        </p:txBody>
      </p:sp>
    </p:spTree>
    <p:extLst>
      <p:ext uri="{BB962C8B-B14F-4D97-AF65-F5344CB8AC3E}">
        <p14:creationId xmlns:p14="http://schemas.microsoft.com/office/powerpoint/2010/main" val="3870006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925CFA-0D8C-41DE-A6A4-CDBEC64C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71" y="508304"/>
            <a:ext cx="4706007" cy="4744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734061-C4C4-4E57-A3CC-0E61B97F119D}"/>
              </a:ext>
            </a:extLst>
          </p:cNvPr>
          <p:cNvSpPr txBox="1"/>
          <p:nvPr/>
        </p:nvSpPr>
        <p:spPr>
          <a:xfrm>
            <a:off x="6502824" y="508304"/>
            <a:ext cx="41729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1&lt; Lagen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3dig bei 27s/</a:t>
            </a:r>
            <a:r>
              <a:rPr lang="de-AT" dirty="0" err="1"/>
              <a:t>dig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Kanten nicht scharf wie bei </a:t>
            </a:r>
            <a:r>
              <a:rPr lang="de-AT" dirty="0" err="1"/>
              <a:t>silber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Bildung von </a:t>
            </a:r>
            <a:r>
              <a:rPr lang="de-AT" dirty="0" err="1"/>
              <a:t>inseln</a:t>
            </a:r>
            <a:r>
              <a:rPr lang="de-AT" dirty="0"/>
              <a:t> auf der ersten </a:t>
            </a:r>
            <a:r>
              <a:rPr lang="de-AT" dirty="0" err="1"/>
              <a:t>lage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Keine geordnete </a:t>
            </a:r>
            <a:r>
              <a:rPr lang="de-AT" dirty="0" err="1"/>
              <a:t>struktur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Pigmente sichtbar -&gt; </a:t>
            </a:r>
            <a:r>
              <a:rPr lang="de-AT" dirty="0" err="1"/>
              <a:t>indikator</a:t>
            </a:r>
            <a:r>
              <a:rPr lang="de-AT" dirty="0"/>
              <a:t> für </a:t>
            </a:r>
            <a:r>
              <a:rPr lang="de-AT" dirty="0" err="1"/>
              <a:t>monolage</a:t>
            </a:r>
            <a:r>
              <a:rPr lang="de-AT" dirty="0"/>
              <a:t> auf </a:t>
            </a:r>
            <a:r>
              <a:rPr lang="de-AT" dirty="0" err="1"/>
              <a:t>silber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Silber bildet keine </a:t>
            </a:r>
            <a:r>
              <a:rPr lang="de-AT" dirty="0" err="1"/>
              <a:t>halbinsel</a:t>
            </a:r>
            <a:r>
              <a:rPr lang="de-AT" dirty="0"/>
              <a:t> an kanten</a:t>
            </a:r>
          </a:p>
        </p:txBody>
      </p:sp>
    </p:spTree>
    <p:extLst>
      <p:ext uri="{BB962C8B-B14F-4D97-AF65-F5344CB8AC3E}">
        <p14:creationId xmlns:p14="http://schemas.microsoft.com/office/powerpoint/2010/main" val="3780899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9D8126-5EDB-4146-8416-BE6A429ED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24" y="1076325"/>
            <a:ext cx="4705350" cy="4705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2A6CB9-EAFB-4A35-BC26-294A23237489}"/>
              </a:ext>
            </a:extLst>
          </p:cNvPr>
          <p:cNvSpPr txBox="1"/>
          <p:nvPr/>
        </p:nvSpPr>
        <p:spPr>
          <a:xfrm>
            <a:off x="1275127" y="327171"/>
            <a:ext cx="122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0.2 V</a:t>
            </a:r>
          </a:p>
          <a:p>
            <a:endParaRPr lang="de-A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6F283-42E4-4B92-B2BF-49A4AE720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523" y="1076325"/>
            <a:ext cx="4705350" cy="4705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E2CA44-7D70-4173-8989-9A0CD7ED633A}"/>
              </a:ext>
            </a:extLst>
          </p:cNvPr>
          <p:cNvSpPr txBox="1"/>
          <p:nvPr/>
        </p:nvSpPr>
        <p:spPr>
          <a:xfrm>
            <a:off x="6736360" y="327171"/>
            <a:ext cx="1308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0.7 V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76580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4237A-D493-4307-A47D-3B05725B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942102"/>
            <a:ext cx="4705350" cy="4705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CE48E2-D33C-4F0A-A2AB-76746E2BD553}"/>
              </a:ext>
            </a:extLst>
          </p:cNvPr>
          <p:cNvSpPr txBox="1"/>
          <p:nvPr/>
        </p:nvSpPr>
        <p:spPr>
          <a:xfrm>
            <a:off x="2231472" y="310393"/>
            <a:ext cx="111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0.7 V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45673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D06D16-270A-442E-8028-D2B2EB6D8D23}"/>
              </a:ext>
            </a:extLst>
          </p:cNvPr>
          <p:cNvSpPr txBox="1"/>
          <p:nvPr/>
        </p:nvSpPr>
        <p:spPr>
          <a:xfrm>
            <a:off x="276837" y="218114"/>
            <a:ext cx="438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-0,40V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3F2FC-31C1-4708-A237-66EB22FB9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076325"/>
            <a:ext cx="4705350" cy="4705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177840-5C90-484D-8452-31355F8AD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6325"/>
            <a:ext cx="4705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99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D06D16-270A-442E-8028-D2B2EB6D8D23}"/>
              </a:ext>
            </a:extLst>
          </p:cNvPr>
          <p:cNvSpPr txBox="1"/>
          <p:nvPr/>
        </p:nvSpPr>
        <p:spPr>
          <a:xfrm>
            <a:off x="276837" y="218114"/>
            <a:ext cx="438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+0,43V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21F74-D04C-4B79-9E23-575B7C17E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076325"/>
            <a:ext cx="4705350" cy="470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3C867-2B15-4EC7-B2CA-FD904C26E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6325"/>
            <a:ext cx="4705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30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D06D16-270A-442E-8028-D2B2EB6D8D23}"/>
              </a:ext>
            </a:extLst>
          </p:cNvPr>
          <p:cNvSpPr txBox="1"/>
          <p:nvPr/>
        </p:nvSpPr>
        <p:spPr>
          <a:xfrm>
            <a:off x="276837" y="218114"/>
            <a:ext cx="438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+0,82V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2E93C-44A5-4117-978F-975F74489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076325"/>
            <a:ext cx="4705350" cy="470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A288CA-7B6C-488F-8611-962230B13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6325"/>
            <a:ext cx="4705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21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EE50F5-7ECC-44F4-A4F7-7EBED21D7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990" y="513998"/>
            <a:ext cx="7012019" cy="55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66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3A3A-4A20-478E-A37E-237EC8526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A76BD-E6D9-4C66-9918-6E2F5B9EF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65020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6F536-9C60-4EC6-9197-D045DE013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22" y="1163782"/>
            <a:ext cx="4622570" cy="3081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A444B0-0D1E-4802-81BE-C4EB47D1F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408" y="1163782"/>
            <a:ext cx="4622570" cy="3081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C1D528-50EB-4D81-8935-754ABB5DEBB6}"/>
              </a:ext>
            </a:extLst>
          </p:cNvPr>
          <p:cNvSpPr txBox="1"/>
          <p:nvPr/>
        </p:nvSpPr>
        <p:spPr>
          <a:xfrm>
            <a:off x="1230284" y="602088"/>
            <a:ext cx="433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30 eV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E01F0-A545-4934-B96A-81E3279A339D}"/>
              </a:ext>
            </a:extLst>
          </p:cNvPr>
          <p:cNvSpPr txBox="1"/>
          <p:nvPr/>
        </p:nvSpPr>
        <p:spPr>
          <a:xfrm>
            <a:off x="6771408" y="624071"/>
            <a:ext cx="433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69 eV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D64ABD-FCC0-4D95-A763-81C058358DBF}"/>
              </a:ext>
            </a:extLst>
          </p:cNvPr>
          <p:cNvSpPr txBox="1"/>
          <p:nvPr/>
        </p:nvSpPr>
        <p:spPr>
          <a:xfrm>
            <a:off x="1080655" y="4655127"/>
            <a:ext cx="8046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LEED </a:t>
            </a:r>
            <a:r>
              <a:rPr lang="de-AT" dirty="0" err="1"/>
              <a:t>before</a:t>
            </a:r>
            <a:r>
              <a:rPr lang="de-AT" dirty="0"/>
              <a:t> </a:t>
            </a:r>
            <a:r>
              <a:rPr lang="de-AT" dirty="0" err="1"/>
              <a:t>cleaning</a:t>
            </a:r>
            <a:r>
              <a:rPr lang="de-A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Fcc</a:t>
            </a:r>
            <a:r>
              <a:rPr lang="de-AT" dirty="0"/>
              <a:t> </a:t>
            </a:r>
            <a:r>
              <a:rPr lang="de-AT" dirty="0" err="1"/>
              <a:t>structure</a:t>
            </a:r>
            <a:r>
              <a:rPr lang="de-AT" dirty="0"/>
              <a:t> visible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A </a:t>
            </a:r>
            <a:r>
              <a:rPr lang="de-AT" dirty="0" err="1"/>
              <a:t>bit</a:t>
            </a:r>
            <a:r>
              <a:rPr lang="de-AT" dirty="0"/>
              <a:t> </a:t>
            </a:r>
            <a:r>
              <a:rPr lang="de-AT" dirty="0" err="1"/>
              <a:t>difuse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Inner</a:t>
            </a:r>
            <a:r>
              <a:rPr lang="de-AT" dirty="0"/>
              <a:t> </a:t>
            </a:r>
            <a:r>
              <a:rPr lang="de-AT" dirty="0" err="1"/>
              <a:t>peaks</a:t>
            </a:r>
            <a:r>
              <a:rPr lang="de-AT" dirty="0"/>
              <a:t> </a:t>
            </a:r>
            <a:r>
              <a:rPr lang="de-AT" dirty="0" err="1"/>
              <a:t>disapear</a:t>
            </a:r>
            <a:r>
              <a:rPr lang="de-AT" dirty="0"/>
              <a:t> at 240 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Outer </a:t>
            </a:r>
            <a:r>
              <a:rPr lang="de-AT" dirty="0" err="1"/>
              <a:t>peaks</a:t>
            </a:r>
            <a:r>
              <a:rPr lang="de-AT" dirty="0"/>
              <a:t> fade </a:t>
            </a:r>
            <a:r>
              <a:rPr lang="de-AT" dirty="0" err="1"/>
              <a:t>away</a:t>
            </a:r>
            <a:r>
              <a:rPr lang="de-AT" dirty="0"/>
              <a:t> at 300 °C</a:t>
            </a:r>
          </a:p>
        </p:txBody>
      </p:sp>
    </p:spTree>
    <p:extLst>
      <p:ext uri="{BB962C8B-B14F-4D97-AF65-F5344CB8AC3E}">
        <p14:creationId xmlns:p14="http://schemas.microsoft.com/office/powerpoint/2010/main" val="23286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2D0C38-5DCE-448C-99F5-0E866553C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14" y="2111433"/>
            <a:ext cx="4513811" cy="30092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95AC4-ACF7-47C9-99C5-1DB48A98B644}"/>
              </a:ext>
            </a:extLst>
          </p:cNvPr>
          <p:cNvSpPr txBox="1"/>
          <p:nvPr/>
        </p:nvSpPr>
        <p:spPr>
          <a:xfrm>
            <a:off x="1255914" y="1280160"/>
            <a:ext cx="2878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60 eV After 5x </a:t>
            </a:r>
            <a:r>
              <a:rPr lang="de-AT" dirty="0" err="1"/>
              <a:t>sputter</a:t>
            </a:r>
            <a:r>
              <a:rPr lang="de-AT" dirty="0"/>
              <a:t>/</a:t>
            </a:r>
            <a:r>
              <a:rPr lang="de-AT" dirty="0" err="1"/>
              <a:t>anneal</a:t>
            </a:r>
            <a:r>
              <a:rPr lang="de-AT" dirty="0"/>
              <a:t> at 500 °C</a:t>
            </a:r>
          </a:p>
          <a:p>
            <a:endParaRPr lang="de-A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6F37F-1919-44A4-B47C-E628BC79F3FD}"/>
              </a:ext>
            </a:extLst>
          </p:cNvPr>
          <p:cNvSpPr txBox="1"/>
          <p:nvPr/>
        </p:nvSpPr>
        <p:spPr>
          <a:xfrm>
            <a:off x="8057804" y="1284717"/>
            <a:ext cx="287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60 eV 1 </a:t>
            </a:r>
            <a:r>
              <a:rPr lang="de-AT" dirty="0" err="1"/>
              <a:t>dig</a:t>
            </a:r>
            <a:r>
              <a:rPr lang="de-AT" dirty="0"/>
              <a:t> -&gt; 35s/</a:t>
            </a:r>
            <a:r>
              <a:rPr lang="de-AT" dirty="0" err="1"/>
              <a:t>dig</a:t>
            </a:r>
            <a:endParaRPr lang="de-A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915782-303D-4CF6-88AB-7D38DA00DBA1}"/>
              </a:ext>
            </a:extLst>
          </p:cNvPr>
          <p:cNvSpPr txBox="1"/>
          <p:nvPr/>
        </p:nvSpPr>
        <p:spPr>
          <a:xfrm>
            <a:off x="1255914" y="5336771"/>
            <a:ext cx="484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Nach </a:t>
            </a:r>
            <a:r>
              <a:rPr lang="de-AT" dirty="0" err="1"/>
              <a:t>cleaning</a:t>
            </a:r>
            <a:r>
              <a:rPr lang="de-AT" dirty="0"/>
              <a:t> erste </a:t>
            </a:r>
            <a:r>
              <a:rPr lang="de-AT" dirty="0" err="1"/>
              <a:t>ordung</a:t>
            </a:r>
            <a:r>
              <a:rPr lang="de-AT" dirty="0"/>
              <a:t> verschwindet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F19B6D-F3E8-40F1-AB88-731DFCA08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061" y="1895302"/>
            <a:ext cx="4838007" cy="322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22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F2DA6F-3D44-4E85-B63D-1F3FD65DF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115" y="1567195"/>
            <a:ext cx="4228409" cy="4210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AD4AA2-A261-42B7-8358-8BDC95EAAF13}"/>
              </a:ext>
            </a:extLst>
          </p:cNvPr>
          <p:cNvSpPr txBox="1"/>
          <p:nvPr/>
        </p:nvSpPr>
        <p:spPr>
          <a:xfrm>
            <a:off x="6550429" y="1567195"/>
            <a:ext cx="38072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25.04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More </a:t>
            </a:r>
            <a:r>
              <a:rPr lang="de-AT" dirty="0" err="1"/>
              <a:t>than</a:t>
            </a:r>
            <a:r>
              <a:rPr lang="de-AT" dirty="0"/>
              <a:t> 1 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1 </a:t>
            </a:r>
            <a:r>
              <a:rPr lang="de-AT" dirty="0" err="1"/>
              <a:t>dig</a:t>
            </a:r>
            <a:r>
              <a:rPr lang="de-AT" dirty="0"/>
              <a:t> -&gt; 45s/</a:t>
            </a:r>
            <a:r>
              <a:rPr lang="de-AT" dirty="0" err="1"/>
              <a:t>dig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Still 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clear</a:t>
            </a:r>
            <a:r>
              <a:rPr lang="de-AT" dirty="0"/>
              <a:t> </a:t>
            </a:r>
            <a:r>
              <a:rPr lang="de-AT" dirty="0" err="1"/>
              <a:t>structure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Not mobile at 75 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2589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265D23-8B5E-4BBD-B651-487A1F9C8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2061557"/>
            <a:ext cx="4862946" cy="32419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FE2C4D-6E70-4AF9-AC00-92F79A204E93}"/>
              </a:ext>
            </a:extLst>
          </p:cNvPr>
          <p:cNvSpPr txBox="1"/>
          <p:nvPr/>
        </p:nvSpPr>
        <p:spPr>
          <a:xfrm>
            <a:off x="5253643" y="53448"/>
            <a:ext cx="324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144eV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27228C-FA3D-424E-8E19-24C8FB68067E}"/>
              </a:ext>
            </a:extLst>
          </p:cNvPr>
          <p:cNvSpPr txBox="1"/>
          <p:nvPr/>
        </p:nvSpPr>
        <p:spPr>
          <a:xfrm>
            <a:off x="1346662" y="698269"/>
            <a:ext cx="3358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After </a:t>
            </a:r>
            <a:r>
              <a:rPr lang="de-AT" dirty="0" err="1"/>
              <a:t>cleaning</a:t>
            </a:r>
            <a:r>
              <a:rPr lang="de-AT" dirty="0"/>
              <a:t> 3x </a:t>
            </a:r>
            <a:r>
              <a:rPr lang="de-AT" dirty="0" err="1"/>
              <a:t>Sputter</a:t>
            </a:r>
            <a:r>
              <a:rPr lang="de-AT" dirty="0"/>
              <a:t>/</a:t>
            </a:r>
            <a:r>
              <a:rPr lang="de-AT" dirty="0" err="1"/>
              <a:t>annealing</a:t>
            </a:r>
            <a:r>
              <a:rPr lang="de-AT" dirty="0"/>
              <a:t> 500 C°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6C25C3-A66E-47C6-AC71-E93732268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07" y="1982586"/>
            <a:ext cx="4862946" cy="3241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7E2989-7EF9-43AB-92BE-E0367FDBFE1D}"/>
              </a:ext>
            </a:extLst>
          </p:cNvPr>
          <p:cNvSpPr txBox="1"/>
          <p:nvPr/>
        </p:nvSpPr>
        <p:spPr>
          <a:xfrm>
            <a:off x="7015942" y="698269"/>
            <a:ext cx="3690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With</a:t>
            </a:r>
            <a:r>
              <a:rPr lang="de-AT" dirty="0"/>
              <a:t> P20 1 </a:t>
            </a:r>
            <a:r>
              <a:rPr lang="de-AT" dirty="0" err="1"/>
              <a:t>dig</a:t>
            </a:r>
            <a:r>
              <a:rPr lang="de-AT" dirty="0"/>
              <a:t> -&gt; 35s/</a:t>
            </a:r>
            <a:r>
              <a:rPr lang="de-AT" dirty="0" err="1"/>
              <a:t>dig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58443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30A939E-4AD3-7CD6-5162-BCD499509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59" y="0"/>
            <a:ext cx="10088881" cy="6725920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0CF550C8-636A-CECD-B1C2-038FBDC1C8BE}"/>
              </a:ext>
            </a:extLst>
          </p:cNvPr>
          <p:cNvCxnSpPr>
            <a:cxnSpLocks/>
          </p:cNvCxnSpPr>
          <p:nvPr/>
        </p:nvCxnSpPr>
        <p:spPr>
          <a:xfrm flipH="1" flipV="1">
            <a:off x="4318000" y="2326640"/>
            <a:ext cx="1168400" cy="100584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728E022-7AA2-6942-17B8-0316573CD857}"/>
              </a:ext>
            </a:extLst>
          </p:cNvPr>
          <p:cNvCxnSpPr>
            <a:cxnSpLocks/>
          </p:cNvCxnSpPr>
          <p:nvPr/>
        </p:nvCxnSpPr>
        <p:spPr>
          <a:xfrm flipV="1">
            <a:off x="5486400" y="2174240"/>
            <a:ext cx="904240" cy="115824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722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0063AA-8172-4875-B4AC-E229E483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80" y="667459"/>
            <a:ext cx="4715533" cy="47250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8DB7EA-CED7-40AB-8048-0F3BFB63A44D}"/>
              </a:ext>
            </a:extLst>
          </p:cNvPr>
          <p:cNvSpPr txBox="1"/>
          <p:nvPr/>
        </p:nvSpPr>
        <p:spPr>
          <a:xfrm>
            <a:off x="6434051" y="667459"/>
            <a:ext cx="43392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Neue </a:t>
            </a:r>
            <a:r>
              <a:rPr lang="de-AT" dirty="0" err="1"/>
              <a:t>präparation</a:t>
            </a:r>
            <a:r>
              <a:rPr lang="de-AT" dirty="0"/>
              <a:t> 1 </a:t>
            </a:r>
            <a:r>
              <a:rPr lang="de-AT" dirty="0" err="1"/>
              <a:t>dig</a:t>
            </a:r>
            <a:r>
              <a:rPr lang="de-AT" dirty="0"/>
              <a:t> bei 35s/</a:t>
            </a:r>
            <a:r>
              <a:rPr lang="de-AT" dirty="0" err="1"/>
              <a:t>dig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Kanten schärfer -&gt; womöglich </a:t>
            </a:r>
            <a:r>
              <a:rPr lang="de-AT" dirty="0" err="1"/>
              <a:t>inseln</a:t>
            </a:r>
            <a:r>
              <a:rPr lang="de-AT" dirty="0"/>
              <a:t> direkt auf </a:t>
            </a:r>
            <a:r>
              <a:rPr lang="de-AT" dirty="0" err="1"/>
              <a:t>silber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Inseln bilden wieder keine geordnete </a:t>
            </a:r>
            <a:r>
              <a:rPr lang="de-AT" dirty="0" err="1"/>
              <a:t>struktur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Keine direkte aussage über die </a:t>
            </a:r>
            <a:r>
              <a:rPr lang="de-AT" dirty="0" err="1"/>
              <a:t>anordnung</a:t>
            </a:r>
            <a:r>
              <a:rPr lang="de-AT" dirty="0"/>
              <a:t> von P20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5704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03E0B3-909A-40D9-9671-432408A19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05" y="355090"/>
            <a:ext cx="4565688" cy="453130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5379F49-B696-4819-884B-3BC239A1482D}"/>
              </a:ext>
            </a:extLst>
          </p:cNvPr>
          <p:cNvSpPr/>
          <p:nvPr/>
        </p:nvSpPr>
        <p:spPr>
          <a:xfrm>
            <a:off x="1546167" y="1113905"/>
            <a:ext cx="1496291" cy="15461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F8F44F-8D50-401D-8E15-9886600D5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659" y="394419"/>
            <a:ext cx="5076306" cy="500437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D80E9A-22EA-4B53-B8DA-0201FB87C61A}"/>
              </a:ext>
            </a:extLst>
          </p:cNvPr>
          <p:cNvCxnSpPr>
            <a:stCxn id="4" idx="6"/>
          </p:cNvCxnSpPr>
          <p:nvPr/>
        </p:nvCxnSpPr>
        <p:spPr>
          <a:xfrm>
            <a:off x="3042458" y="1886989"/>
            <a:ext cx="2676698" cy="473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063FF4-97E8-4AA3-B16F-694388884EF7}"/>
              </a:ext>
            </a:extLst>
          </p:cNvPr>
          <p:cNvSpPr txBox="1"/>
          <p:nvPr/>
        </p:nvSpPr>
        <p:spPr>
          <a:xfrm>
            <a:off x="714895" y="5203767"/>
            <a:ext cx="3757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Between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island</a:t>
            </a:r>
            <a:r>
              <a:rPr lang="de-AT" dirty="0"/>
              <a:t> </a:t>
            </a:r>
            <a:r>
              <a:rPr lang="de-AT" dirty="0" err="1"/>
              <a:t>there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no</a:t>
            </a:r>
            <a:r>
              <a:rPr lang="de-AT" dirty="0"/>
              <a:t> Ag </a:t>
            </a:r>
            <a:r>
              <a:rPr lang="de-AT" dirty="0" err="1"/>
              <a:t>structure</a:t>
            </a:r>
            <a:r>
              <a:rPr lang="de-AT" dirty="0"/>
              <a:t> </a:t>
            </a:r>
            <a:r>
              <a:rPr lang="de-AT" dirty="0" err="1"/>
              <a:t>present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More </a:t>
            </a:r>
            <a:r>
              <a:rPr lang="de-AT" dirty="0" err="1"/>
              <a:t>the</a:t>
            </a:r>
            <a:r>
              <a:rPr lang="de-AT" dirty="0"/>
              <a:t> 1 ML</a:t>
            </a:r>
          </a:p>
        </p:txBody>
      </p:sp>
    </p:spTree>
    <p:extLst>
      <p:ext uri="{BB962C8B-B14F-4D97-AF65-F5344CB8AC3E}">
        <p14:creationId xmlns:p14="http://schemas.microsoft.com/office/powerpoint/2010/main" val="646666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</Words>
  <Application>Microsoft Office PowerPoint</Application>
  <PresentationFormat>Breitbild</PresentationFormat>
  <Paragraphs>75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P20 on Ag 100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2HPc on Ag 100</vt:lpstr>
      <vt:lpstr>PowerPoint-Präsentation</vt:lpstr>
      <vt:lpstr>PowerPoint-Präsentation</vt:lpstr>
      <vt:lpstr>PowerPoint-Präsentation</vt:lpstr>
      <vt:lpstr>PowerPoint-Präsentation</vt:lpstr>
      <vt:lpstr>MgO</vt:lpstr>
      <vt:lpstr>PowerPoint-Präsentation</vt:lpstr>
      <vt:lpstr>2HPc on Mg0/Ag100</vt:lpstr>
      <vt:lpstr>2HPc/MgO Summary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P20 on Ag 100</dc:title>
  <dc:creator>ltstm</dc:creator>
  <cp:lastModifiedBy>Sokolov, Aleksey</cp:lastModifiedBy>
  <cp:revision>23</cp:revision>
  <dcterms:created xsi:type="dcterms:W3CDTF">2023-05-30T13:06:05Z</dcterms:created>
  <dcterms:modified xsi:type="dcterms:W3CDTF">2023-08-28T16:16:50Z</dcterms:modified>
</cp:coreProperties>
</file>